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1" r:id="rId2"/>
    <p:sldId id="272" r:id="rId3"/>
    <p:sldId id="273" r:id="rId4"/>
    <p:sldId id="280" r:id="rId5"/>
    <p:sldId id="28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DD031-12AF-4DFA-B93B-23EE8197FC81}" type="datetimeFigureOut">
              <a:rPr lang="en-US" smtClean="0"/>
              <a:t>12/09/2017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8D58B-817B-4B13-BADC-444DF1F1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E6B1A78-3280-4E4D-8C9D-CAC73724D6D5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9523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10BBCC6-1138-42FA-98CB-4BD765BB728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952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595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BABDB34-0484-4F08-991E-A7F16FBB4EEA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993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FF4B489-635B-4BB2-B34E-BA6BD80267A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993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328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79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C330F54-E3EF-4805-8F4C-FAD5F6F8CCF8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0342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943B8C4-D103-4B42-8349-D65E81E7F94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1034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cs typeface="Arial" panose="020B0604020202020204" pitchFamily="34" charset="0"/>
              </a:rPr>
              <a:t>Note:   States that recognize common law marriage include: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Arial" charset="0"/>
              </a:rPr>
              <a:t>Alabama, Colorado, Kansas, Rhode Island, South Carolina, Iowa, Montana, Utah, Texas and the District of Columbia</a:t>
            </a: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650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 Civil union returns are Out of Scope because filing status for Federal and NJ returns would be different.  No easy way to do this in</a:t>
            </a:r>
            <a:r>
              <a:rPr lang="en-US" baseline="0" dirty="0"/>
              <a:t> TaxSlayer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Eligibility for Civil Union: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Must not be in another civil union, domestic partnership or marriage in this state or that is recognized by this state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Be of the same sex; and 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Be at least 18 years of age, or meet requirements for exceptions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Not closely related (descendent, sibling, aunt, uncle, niece or nephew) </a:t>
            </a:r>
          </a:p>
          <a:p>
            <a:pPr>
              <a:buFont typeface="Arial" pitchFamily="34" charset="0"/>
              <a:buNone/>
              <a:defRPr/>
            </a:pPr>
            <a:endParaRPr lang="en-US" dirty="0"/>
          </a:p>
          <a:p>
            <a:pPr>
              <a:buFont typeface="Arial" pitchFamily="34" charset="0"/>
              <a:buNone/>
              <a:defRPr/>
            </a:pPr>
            <a:r>
              <a:rPr lang="en-US" dirty="0"/>
              <a:t>Benefits-State based rights: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Eligible for Family Leave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Joint ownership of property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State employees-guaranteed insurance, health and pension benefits to partner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Inheritance rights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Responsibilities: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Liable for partners debts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Obligation for support of other partner during CU or after CU Termination, like marriage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 cases of Civil Union……….On TaxSlayer ……answering the questions on NJ 1040 p. 3 top :</a:t>
            </a:r>
          </a:p>
          <a:p>
            <a:pPr>
              <a:defRPr/>
            </a:pPr>
            <a:r>
              <a:rPr lang="en-US" dirty="0"/>
              <a:t>“If filing with a CU partner or as a surviving CU partner, check one of the following”</a:t>
            </a:r>
          </a:p>
          <a:p>
            <a:pPr>
              <a:defRPr/>
            </a:pPr>
            <a:r>
              <a:rPr lang="en-US" dirty="0"/>
              <a:t>  o    CU couple filing joint return                    o    CU couple filing separate return              o   Surviving CU partner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This helps determine what box to check off under Filing status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4692C0-47C7-4659-9B5A-0B719947B1DF}" type="slidenum">
              <a:rPr lang="en-US" altLang="en-US" sz="1400"/>
              <a:pPr>
                <a:spcBef>
                  <a:spcPct val="0"/>
                </a:spcBef>
              </a:pPr>
              <a:t>5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325835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925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7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1" y="6400802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1" y="6400802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3100512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5336979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614662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1048811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9592146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50959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4850032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4444829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4569611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2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latin typeface="+mn-lt"/>
                <a:cs typeface="Arial" charset="0"/>
              </a:defRPr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50" smtClean="0">
                <a:latin typeface="+mn-lt"/>
                <a:cs typeface="Arial" panose="020B0604020202020204" pitchFamily="34" charset="0"/>
              </a:defRPr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69961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.nj.us/treasury/tax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Filing Status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733800"/>
            <a:ext cx="7467600" cy="20574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4000" dirty="0"/>
              <a:t>Pub 17, Chapter 2</a:t>
            </a:r>
          </a:p>
          <a:p>
            <a:pPr>
              <a:lnSpc>
                <a:spcPct val="90000"/>
              </a:lnSpc>
            </a:pPr>
            <a:r>
              <a:rPr lang="en-US" altLang="en-US" sz="4000" dirty="0"/>
              <a:t>Pub 4012, Tab B</a:t>
            </a:r>
          </a:p>
          <a:p>
            <a:pPr>
              <a:lnSpc>
                <a:spcPct val="90000"/>
              </a:lnSpc>
            </a:pPr>
            <a:r>
              <a:rPr lang="en-US" altLang="en-US" sz="4000" dirty="0"/>
              <a:t>NJ 1040 Instructions</a:t>
            </a:r>
          </a:p>
          <a:p>
            <a:pPr>
              <a:lnSpc>
                <a:spcPct val="80000"/>
              </a:lnSpc>
            </a:pPr>
            <a:r>
              <a:rPr lang="en-US" altLang="en-US" sz="4000" dirty="0"/>
              <a:t>NJ Special Handling Document on TaxPrep4Free.org</a:t>
            </a:r>
          </a:p>
          <a:p>
            <a:pPr>
              <a:lnSpc>
                <a:spcPct val="80000"/>
              </a:lnSpc>
            </a:pPr>
            <a:r>
              <a:rPr lang="en-US" altLang="en-US" sz="4000" dirty="0">
                <a:hlinkClick r:id="rId3"/>
              </a:rPr>
              <a:t>www.state.nj.us/treasury/taxation</a:t>
            </a:r>
            <a:endParaRPr lang="en-US" altLang="en-US" sz="4000" dirty="0"/>
          </a:p>
          <a:p>
            <a:pPr>
              <a:lnSpc>
                <a:spcPct val="80000"/>
              </a:lnSpc>
            </a:pPr>
            <a:r>
              <a:rPr lang="en-US" altLang="en-US" sz="4000" dirty="0"/>
              <a:t>(1040 lines 1-5)</a:t>
            </a:r>
          </a:p>
          <a:p>
            <a:pPr>
              <a:lnSpc>
                <a:spcPct val="80000"/>
              </a:lnSpc>
            </a:pPr>
            <a:r>
              <a:rPr lang="en-US" altLang="en-US" sz="4000" dirty="0"/>
              <a:t>(NJ 1040 lines 1-5)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53743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Filing Status Is Based on 3 Criteria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 Marital status on last day of tax year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“Married” means legally married under laws of any state or country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Federal law does not include civil unions or domestic registered partners as married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NJ law includes civil union partners in Married statuses, but does not include domestic registered partners as married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Persons living in home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May or may not be dependents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Who pays to keep up the home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10296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Choice of Five Filing Statuses</a:t>
            </a:r>
            <a:br>
              <a:rPr lang="en-US" sz="3200" dirty="0"/>
            </a:br>
            <a:r>
              <a:rPr lang="en-US" sz="3200" dirty="0"/>
              <a:t>Federal &amp; State Similar With Some Differences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587512"/>
          <a:ext cx="8153400" cy="431777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11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1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357">
                <a:tc>
                  <a:txBody>
                    <a:bodyPr/>
                    <a:lstStyle/>
                    <a:p>
                      <a:r>
                        <a:rPr lang="en-US" sz="2800" dirty="0"/>
                        <a:t>Federal  Filing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State Filing Status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315">
                <a:tc>
                  <a:txBody>
                    <a:bodyPr/>
                    <a:lstStyle/>
                    <a:p>
                      <a:r>
                        <a:rPr lang="en-US" sz="2400" dirty="0"/>
                        <a:t>Single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Single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53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Married Filing Joint (MFJ) </a:t>
                      </a:r>
                      <a:r>
                        <a:rPr lang="en-US" altLang="en-US" sz="240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Married/</a:t>
                      </a:r>
                      <a:r>
                        <a:rPr lang="en-US" altLang="en-US" sz="2400" dirty="0">
                          <a:solidFill>
                            <a:srgbClr val="FF0000"/>
                          </a:solidFill>
                        </a:rPr>
                        <a:t>Civil Union </a:t>
                      </a:r>
                      <a:r>
                        <a:rPr lang="en-US" altLang="en-US" sz="2400" dirty="0"/>
                        <a:t>Filing Jointly </a:t>
                      </a:r>
                      <a:r>
                        <a:rPr lang="en-US" altLang="en-US" sz="2400" dirty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56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Married Filing Separate (MFS)</a:t>
                      </a:r>
                      <a:r>
                        <a:rPr lang="en-US" altLang="en-US" sz="240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Married/</a:t>
                      </a:r>
                      <a:r>
                        <a:rPr lang="en-US" altLang="en-US" sz="2400" dirty="0">
                          <a:solidFill>
                            <a:srgbClr val="FF0000"/>
                          </a:solidFill>
                        </a:rPr>
                        <a:t>Civil Union </a:t>
                      </a:r>
                      <a:r>
                        <a:rPr lang="en-US" altLang="en-US" sz="2400" dirty="0"/>
                        <a:t>Filing Separately </a:t>
                      </a:r>
                      <a:r>
                        <a:rPr lang="en-US" altLang="en-US" sz="2400" dirty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315">
                <a:tc>
                  <a:txBody>
                    <a:bodyPr/>
                    <a:lstStyle/>
                    <a:p>
                      <a:r>
                        <a:rPr lang="en-US" altLang="en-US" sz="2400" dirty="0"/>
                        <a:t>Head Of Household (HOH)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Head Of Household (HOH)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181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Qualifying Widow/er (QW)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Qualifying Widow/er /Surviving </a:t>
                      </a:r>
                      <a:r>
                        <a:rPr lang="en-US" altLang="en-US" sz="2400" dirty="0">
                          <a:solidFill>
                            <a:srgbClr val="FF0000"/>
                          </a:solidFill>
                        </a:rPr>
                        <a:t>Civil Union </a:t>
                      </a:r>
                      <a:r>
                        <a:rPr lang="en-US" altLang="en-US" sz="2400" dirty="0"/>
                        <a:t>Partner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39779" y="5905283"/>
            <a:ext cx="7223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  Married same-sex couples treated as Married filing status </a:t>
            </a:r>
          </a:p>
          <a:p>
            <a:r>
              <a:rPr lang="en-US" dirty="0">
                <a:solidFill>
                  <a:srgbClr val="FF0000"/>
                </a:solidFill>
              </a:rPr>
              <a:t>    Civil union filing statuses out of scope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10543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Married Filing Joint (MFJ) – </a:t>
            </a:r>
            <a:br>
              <a:rPr lang="en-US" altLang="en-US" dirty="0"/>
            </a:br>
            <a:r>
              <a:rPr lang="en-US" altLang="en-US" dirty="0"/>
              <a:t>(Lowest Tax Rate)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If married on December 31, considered married for entire year</a:t>
            </a:r>
          </a:p>
          <a:p>
            <a:pPr lvl="1"/>
            <a:r>
              <a:rPr lang="en-US" altLang="en-US" dirty="0"/>
              <a:t> Now includes married same-sex couples</a:t>
            </a:r>
          </a:p>
          <a:p>
            <a:r>
              <a:rPr lang="en-US" altLang="en-US" dirty="0"/>
              <a:t> Common law marriage if recognized in the state where it began</a:t>
            </a:r>
          </a:p>
          <a:p>
            <a:pPr lvl="1"/>
            <a:r>
              <a:rPr lang="en-US" altLang="en-US" dirty="0"/>
              <a:t>  Common law marriage not recognized if began in NJ</a:t>
            </a:r>
          </a:p>
          <a:p>
            <a:r>
              <a:rPr lang="en-US" altLang="en-US" dirty="0"/>
              <a:t> Spouse died during tax year &amp; taxpayer did not remarry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43952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NJ Filing Status </a:t>
            </a:r>
            <a:br>
              <a:rPr lang="en-US" altLang="en-US" dirty="0"/>
            </a:br>
            <a:r>
              <a:rPr lang="en-US" altLang="en-US" dirty="0"/>
              <a:t>Civil Union - </a:t>
            </a:r>
            <a:r>
              <a:rPr lang="en-US" altLang="en-US" dirty="0">
                <a:solidFill>
                  <a:srgbClr val="FF0000"/>
                </a:solidFill>
              </a:rPr>
              <a:t>Out of Scope</a:t>
            </a:r>
            <a:endParaRPr lang="en-US" altLang="en-US" dirty="0"/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>
          <a:xfrm>
            <a:off x="612647" y="1600200"/>
            <a:ext cx="8284218" cy="4724400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 Civil Union status</a:t>
            </a:r>
          </a:p>
          <a:p>
            <a:pPr lvl="1"/>
            <a:r>
              <a:rPr lang="en-US" altLang="en-US" dirty="0"/>
              <a:t> Requires a license</a:t>
            </a:r>
          </a:p>
          <a:p>
            <a:pPr lvl="1"/>
            <a:r>
              <a:rPr lang="en-US" altLang="en-US" dirty="0"/>
              <a:t> Grants  same state benefits, protection &amp; responsibilities of married couples </a:t>
            </a:r>
          </a:p>
          <a:p>
            <a:pPr lvl="1"/>
            <a:r>
              <a:rPr lang="en-US" altLang="en-US" dirty="0"/>
              <a:t> Must be at least 18 years of age, or meet requirements for exceptions</a:t>
            </a:r>
          </a:p>
          <a:p>
            <a:r>
              <a:rPr lang="en-US" altLang="en-US" dirty="0"/>
              <a:t> Civil union status not treated as Married on Federal return</a:t>
            </a:r>
          </a:p>
          <a:p>
            <a:r>
              <a:rPr lang="en-US" altLang="en-US" dirty="0"/>
              <a:t> NJ treats civil union status like equivalent Married status (MFJ/MFS)</a:t>
            </a:r>
          </a:p>
          <a:p>
            <a:r>
              <a:rPr lang="en-US" altLang="en-US" dirty="0"/>
              <a:t> No easy way to use software to file different filing statuses for Federal and NJ, so return is Out of Scope        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Note:  NJ Recognizes Domestic Partners (different than Civil Union) as dependents, and allows a dependent exemption in certain circumstances.  This is </a:t>
            </a:r>
            <a:r>
              <a:rPr lang="en-US" altLang="en-US" b="1" dirty="0">
                <a:solidFill>
                  <a:srgbClr val="FF0000"/>
                </a:solidFill>
              </a:rPr>
              <a:t>In-Scope</a:t>
            </a:r>
          </a:p>
          <a:p>
            <a:pPr lvl="1"/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chemeClr val="accent4"/>
                </a:solidFill>
              </a:rPr>
              <a:t>Covered in later module  </a:t>
            </a:r>
          </a:p>
          <a:p>
            <a:endParaRPr lang="en-US" altLang="en-US" dirty="0"/>
          </a:p>
        </p:txBody>
      </p:sp>
      <p:sp>
        <p:nvSpPr>
          <p:cNvPr id="7" name="TextBox 6" descr="NJ Pub Ref" title="NJ Pub Ref"/>
          <p:cNvSpPr txBox="1"/>
          <p:nvPr/>
        </p:nvSpPr>
        <p:spPr>
          <a:xfrm>
            <a:off x="6713762" y="58579"/>
            <a:ext cx="2055371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NJ 1040 Instructions</a:t>
            </a:r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768" y="4253753"/>
            <a:ext cx="293988" cy="2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3747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18</TotalTime>
  <Words>670</Words>
  <Application>Microsoft Office PowerPoint</Application>
  <PresentationFormat>On-screen Show (4:3)</PresentationFormat>
  <Paragraphs>98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Verdana</vt:lpstr>
      <vt:lpstr>Wingdings</vt:lpstr>
      <vt:lpstr>NJ Template 06</vt:lpstr>
      <vt:lpstr>Filing Status </vt:lpstr>
      <vt:lpstr>Filing Status Is Based on 3 Criteria</vt:lpstr>
      <vt:lpstr>Choice of Five Filing Statuses Federal &amp; State Similar With Some Differences</vt:lpstr>
      <vt:lpstr>Married Filing Joint (MFJ) –  (Lowest Tax Rate)</vt:lpstr>
      <vt:lpstr>NJ Filing Status  Civil Union - Out of Scope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NJTL-00</dc:title>
  <dc:creator>Al TP4F</dc:creator>
  <cp:lastModifiedBy>Al TP4F</cp:lastModifiedBy>
  <cp:revision>8</cp:revision>
  <dcterms:created xsi:type="dcterms:W3CDTF">2017-12-08T09:50:38Z</dcterms:created>
  <dcterms:modified xsi:type="dcterms:W3CDTF">2017-12-09T15:57:17Z</dcterms:modified>
</cp:coreProperties>
</file>